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League Spartan"/>
      <p:regular r:id="rId27"/>
      <p:bold r:id="rId28"/>
    </p:embeddedFont>
    <p:embeddedFont>
      <p:font typeface="Garamond"/>
      <p:regular r:id="rId29"/>
      <p:bold r:id="rId30"/>
      <p:italic r:id="rId31"/>
      <p:boldItalic r:id="rId32"/>
    </p:embeddedFont>
    <p:embeddedFont>
      <p:font typeface="Open Sans Ligh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gn2+Q8u5nuSzWbIcXZrUoTi8x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2A06EC-B802-409A-A6F1-930F3127E797}">
  <a:tblStyle styleId="{742A06EC-B802-409A-A6F1-930F3127E7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agueSpartan-bold.fntdata"/><Relationship Id="rId27" Type="http://schemas.openxmlformats.org/officeDocument/2006/relationships/font" Target="fonts/LeagueSpart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" Target="slides/slide6.xml"/><Relationship Id="rId33" Type="http://schemas.openxmlformats.org/officeDocument/2006/relationships/font" Target="fonts/OpenSansLight-regular.fntdata"/><Relationship Id="rId10" Type="http://schemas.openxmlformats.org/officeDocument/2006/relationships/slide" Target="slides/slide5.xml"/><Relationship Id="rId32" Type="http://schemas.openxmlformats.org/officeDocument/2006/relationships/font" Target="fonts/Garamond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Light-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764101b93_1_0:notes"/>
          <p:cNvSpPr txBox="1"/>
          <p:nvPr>
            <p:ph idx="1" type="body"/>
          </p:nvPr>
        </p:nvSpPr>
        <p:spPr>
          <a:xfrm>
            <a:off x="310244" y="3886200"/>
            <a:ext cx="62376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18764101b93_1_0:notes"/>
          <p:cNvSpPr/>
          <p:nvPr>
            <p:ph idx="2" type="sldImg"/>
          </p:nvPr>
        </p:nvSpPr>
        <p:spPr>
          <a:xfrm>
            <a:off x="685800" y="354013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:notes"/>
          <p:cNvSpPr txBox="1"/>
          <p:nvPr>
            <p:ph idx="1" type="body"/>
          </p:nvPr>
        </p:nvSpPr>
        <p:spPr>
          <a:xfrm>
            <a:off x="310244" y="3886200"/>
            <a:ext cx="62376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26:notes"/>
          <p:cNvSpPr/>
          <p:nvPr>
            <p:ph idx="2" type="sldImg"/>
          </p:nvPr>
        </p:nvSpPr>
        <p:spPr>
          <a:xfrm>
            <a:off x="1885951" y="354456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a8bc50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34da8bc504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59461a7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1859461a77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59461a77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1859461a77e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59461a77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859461a77e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4d1de9ff72_2_2682"/>
          <p:cNvSpPr txBox="1"/>
          <p:nvPr>
            <p:ph type="ctrTitle"/>
          </p:nvPr>
        </p:nvSpPr>
        <p:spPr>
          <a:xfrm>
            <a:off x="693903" y="2061556"/>
            <a:ext cx="1080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ague Spartan"/>
              <a:buNone/>
              <a:defRPr b="1" i="0" sz="3200" u="none" cap="none" strike="noStrik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4d1de9ff72_2_2682"/>
          <p:cNvSpPr txBox="1"/>
          <p:nvPr>
            <p:ph idx="1" type="subTitle"/>
          </p:nvPr>
        </p:nvSpPr>
        <p:spPr>
          <a:xfrm>
            <a:off x="693903" y="2793313"/>
            <a:ext cx="108069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d1de9ff72_2_266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5" name="Google Shape;45;g34d1de9ff72_2_26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d1de9ff72_2_266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4d1de9ff72_2_266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9" name="Google Shape;49;g34d1de9ff72_2_2667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g34d1de9ff72_2_2667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34d1de9ff72_2_26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d1de9ff72_2_267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4" name="Google Shape;54;g34d1de9ff72_2_26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d1de9ff72_2_2676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g34d1de9ff72_2_267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8" name="Google Shape;58;g34d1de9ff72_2_26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d1de9ff72_2_26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věrečný slide">
  <p:cSld name="Závěrečný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d1de9ff72_2_2693"/>
          <p:cNvSpPr txBox="1"/>
          <p:nvPr>
            <p:ph type="ctrTitle"/>
          </p:nvPr>
        </p:nvSpPr>
        <p:spPr>
          <a:xfrm>
            <a:off x="693903" y="2061556"/>
            <a:ext cx="1080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ague Spartan"/>
              <a:buNone/>
              <a:defRPr b="1" i="0" sz="3200" u="none" cap="none" strike="noStrik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34d1de9ff72_2_2693"/>
          <p:cNvSpPr txBox="1"/>
          <p:nvPr>
            <p:ph idx="1" type="subTitle"/>
          </p:nvPr>
        </p:nvSpPr>
        <p:spPr>
          <a:xfrm>
            <a:off x="693903" y="3023972"/>
            <a:ext cx="10806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" name="Google Shape;64;g34d1de9ff72_2_2693"/>
          <p:cNvSpPr txBox="1"/>
          <p:nvPr>
            <p:ph idx="2" type="body"/>
          </p:nvPr>
        </p:nvSpPr>
        <p:spPr>
          <a:xfrm>
            <a:off x="693903" y="3398066"/>
            <a:ext cx="1080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g34d1de9ff72_2_2693"/>
          <p:cNvSpPr txBox="1"/>
          <p:nvPr>
            <p:ph idx="3" type="body"/>
          </p:nvPr>
        </p:nvSpPr>
        <p:spPr>
          <a:xfrm>
            <a:off x="693002" y="3894725"/>
            <a:ext cx="10807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4d1de9ff72_2_2685"/>
          <p:cNvSpPr txBox="1"/>
          <p:nvPr>
            <p:ph idx="1" type="body"/>
          </p:nvPr>
        </p:nvSpPr>
        <p:spPr>
          <a:xfrm>
            <a:off x="709352" y="1055803"/>
            <a:ext cx="107733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g34d1de9ff72_2_2685"/>
          <p:cNvSpPr txBox="1"/>
          <p:nvPr>
            <p:ph type="title"/>
          </p:nvPr>
        </p:nvSpPr>
        <p:spPr>
          <a:xfrm>
            <a:off x="709353" y="5701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  <a:defRPr b="0" i="0" sz="2800" u="none" cap="none" strike="noStrik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 s podnadpisem">
  <p:cSld name="Dva obsahy s podnadpise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4d1de9ff72_2_2688"/>
          <p:cNvSpPr txBox="1"/>
          <p:nvPr>
            <p:ph idx="1" type="body"/>
          </p:nvPr>
        </p:nvSpPr>
        <p:spPr>
          <a:xfrm>
            <a:off x="709353" y="1055803"/>
            <a:ext cx="5314500" cy="54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" name="Google Shape;17;g34d1de9ff72_2_2688"/>
          <p:cNvSpPr txBox="1"/>
          <p:nvPr>
            <p:ph idx="2" type="body"/>
          </p:nvPr>
        </p:nvSpPr>
        <p:spPr>
          <a:xfrm>
            <a:off x="6168273" y="1055803"/>
            <a:ext cx="5328300" cy="54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" name="Google Shape;18;g34d1de9ff72_2_2688"/>
          <p:cNvSpPr txBox="1"/>
          <p:nvPr>
            <p:ph type="title"/>
          </p:nvPr>
        </p:nvSpPr>
        <p:spPr>
          <a:xfrm>
            <a:off x="709353" y="85291"/>
            <a:ext cx="9905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ague Spartan"/>
              <a:buNone/>
              <a:defRPr b="0" i="0" sz="2400" u="none" cap="none" strike="noStrik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34d1de9ff72_2_2688"/>
          <p:cNvSpPr txBox="1"/>
          <p:nvPr>
            <p:ph idx="3" type="body"/>
          </p:nvPr>
        </p:nvSpPr>
        <p:spPr>
          <a:xfrm>
            <a:off x="709613" y="471341"/>
            <a:ext cx="99045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4d1de9ff72_2_264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" name="Google Shape;22;g34d1de9ff72_2_264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3" name="Google Shape;23;g34d1de9ff72_2_26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4d1de9ff72_2_264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g34d1de9ff72_2_26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4d1de9ff72_2_26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9" name="Google Shape;29;g34d1de9ff72_2_264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0" name="Google Shape;30;g34d1de9ff72_2_26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4d1de9ff72_2_26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34d1de9ff72_2_265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34d1de9ff72_2_2652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4d1de9ff72_2_26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4d1de9ff72_2_265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8" name="Google Shape;38;g34d1de9ff72_2_26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4d1de9ff72_2_266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" name="Google Shape;41;g34d1de9ff72_2_266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34d1de9ff72_2_26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4d1de9ff72_2_26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4d1de9ff72_2_263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4d1de9ff72_2_26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hyperlink" Target="https://www.cssz.cz/invalidni-duchod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hyperlink" Target="https://media.vzpstatic.cz/media/Default/formulare/prihlaska-a-evidencni-list-pojistence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2661750" y="2346300"/>
            <a:ext cx="6868500" cy="21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4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t/>
            </a:r>
            <a:endParaRPr b="1" sz="29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 b="1" sz="4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332"/>
              <a:buNone/>
            </a:pPr>
            <a:r>
              <a:rPr lang="cs-CZ" sz="343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cs-CZ" sz="60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SVÉPRÁVNOST</a:t>
            </a:r>
            <a:br>
              <a:rPr b="1" lang="cs-CZ" sz="60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lang="cs-CZ" sz="44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44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 &amp;</a:t>
            </a:r>
            <a:endParaRPr b="1" sz="4430">
              <a:solidFill>
                <a:srgbClr val="99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3682"/>
              <a:buNone/>
            </a:pPr>
            <a:r>
              <a:rPr b="1" lang="cs-CZ" sz="44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 ALTERNATIVY K OMEZENÍ SVÉPRÁVNOSTI </a:t>
            </a:r>
            <a:endParaRPr sz="6278">
              <a:solidFill>
                <a:srgbClr val="99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693903" y="4913745"/>
            <a:ext cx="109592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>
            <p:ph type="ctrTitle"/>
          </p:nvPr>
        </p:nvSpPr>
        <p:spPr>
          <a:xfrm>
            <a:off x="7378650" y="979998"/>
            <a:ext cx="47028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478"/>
              <a:buFont typeface="Open Sans"/>
              <a:buNone/>
            </a:pPr>
            <a:br>
              <a:rPr lang="cs-CZ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30.9.2025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Font typeface="Open Sans"/>
              <a:buNone/>
            </a:pP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Akreditovaný kurz Svéprávnost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Font typeface="Open Sans"/>
              <a:buNone/>
            </a:pP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Česká Třebová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764101b93_1_0"/>
          <p:cNvSpPr txBox="1"/>
          <p:nvPr>
            <p:ph type="title"/>
          </p:nvPr>
        </p:nvSpPr>
        <p:spPr>
          <a:xfrm>
            <a:off x="1226578" y="5716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Oblasti omezení svéprávnosti soudem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" name="Google Shape;145;g18764101b93_1_0"/>
          <p:cNvSpPr/>
          <p:nvPr/>
        </p:nvSpPr>
        <p:spPr>
          <a:xfrm>
            <a:off x="1122523" y="936373"/>
            <a:ext cx="2447700" cy="1367100"/>
          </a:xfrm>
          <a:prstGeom prst="wedgeEllipseCallout">
            <a:avLst>
              <a:gd fmla="val 102186" name="adj1"/>
              <a:gd fmla="val 42229" name="adj2"/>
            </a:avLst>
          </a:prstGeom>
          <a:solidFill>
            <a:srgbClr val="FFF2CC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Nakládání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 hotovostí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g18764101b93_1_0"/>
          <p:cNvSpPr/>
          <p:nvPr/>
        </p:nvSpPr>
        <p:spPr>
          <a:xfrm>
            <a:off x="7874000" y="1145309"/>
            <a:ext cx="3442500" cy="1053000"/>
          </a:xfrm>
          <a:prstGeom prst="wedgeEllipseCallout">
            <a:avLst>
              <a:gd fmla="val -47886" name="adj1"/>
              <a:gd fmla="val 73027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souhlasy s léčbou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g18764101b93_1_0"/>
          <p:cNvSpPr/>
          <p:nvPr/>
        </p:nvSpPr>
        <p:spPr>
          <a:xfrm>
            <a:off x="600363" y="4682836"/>
            <a:ext cx="3177300" cy="1450200"/>
          </a:xfrm>
          <a:prstGeom prst="wedgeEllipseCallout">
            <a:avLst>
              <a:gd fmla="val 91703" name="adj1"/>
              <a:gd fmla="val -117721" name="adj2"/>
            </a:avLst>
          </a:prstGeom>
          <a:solidFill>
            <a:srgbClr val="E1EFD8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jednání s úřady (žádosti, …)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g18764101b93_1_0"/>
          <p:cNvSpPr/>
          <p:nvPr/>
        </p:nvSpPr>
        <p:spPr>
          <a:xfrm>
            <a:off x="4174836" y="4985327"/>
            <a:ext cx="4008600" cy="1367100"/>
          </a:xfrm>
          <a:prstGeom prst="wedgeEllipseCallout">
            <a:avLst>
              <a:gd fmla="val 11440" name="adj1"/>
              <a:gd fmla="val -144934" name="adj2"/>
            </a:avLst>
          </a:prstGeom>
          <a:solidFill>
            <a:srgbClr val="FFF2CC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uzavírání manželství, registrovaného partnerství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g18764101b93_1_0"/>
          <p:cNvSpPr/>
          <p:nvPr/>
        </p:nvSpPr>
        <p:spPr>
          <a:xfrm>
            <a:off x="9275617" y="2598846"/>
            <a:ext cx="2040900" cy="918300"/>
          </a:xfrm>
          <a:prstGeom prst="wedgeEllipseCallout">
            <a:avLst>
              <a:gd fmla="val -108515" name="adj1"/>
              <a:gd fmla="val -6879" name="adj2"/>
            </a:avLst>
          </a:prstGeom>
          <a:solidFill>
            <a:srgbClr val="E1EFD8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volby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g18764101b93_1_0"/>
          <p:cNvSpPr/>
          <p:nvPr/>
        </p:nvSpPr>
        <p:spPr>
          <a:xfrm>
            <a:off x="411019" y="2624876"/>
            <a:ext cx="4281000" cy="1341000"/>
          </a:xfrm>
          <a:prstGeom prst="wedgeEllipseCallout">
            <a:avLst>
              <a:gd fmla="val 57766" name="adj1"/>
              <a:gd fmla="val -38894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smlouvy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písemné/ústní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jednorázové/opakující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nad …….. Kč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g18764101b93_1_0"/>
          <p:cNvSpPr/>
          <p:nvPr/>
        </p:nvSpPr>
        <p:spPr>
          <a:xfrm>
            <a:off x="8070274" y="3965827"/>
            <a:ext cx="3890700" cy="1788300"/>
          </a:xfrm>
          <a:prstGeom prst="wedgeEllipseCallout">
            <a:avLst>
              <a:gd fmla="val -67854" name="adj1"/>
              <a:gd fmla="val -67324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osvojení, výkon rodičovské odpovědnosti, určení/popření otcovství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oud v kauze přípravy útoku na vlak vyloučil člena trestního senátu | E15.cz" id="152" name="Google Shape;152;g18764101b9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8699" y="1849642"/>
            <a:ext cx="2444948" cy="144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149850" y="1505125"/>
            <a:ext cx="84426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500">
                <a:latin typeface="Garamond"/>
                <a:ea typeface="Garamond"/>
                <a:cs typeface="Garamond"/>
                <a:sym typeface="Garamond"/>
              </a:rPr>
              <a:t>V návrhu je dobré specifikovat rozsah omezení</a:t>
            </a:r>
            <a:endParaRPr sz="25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500">
                <a:latin typeface="Garamond"/>
                <a:ea typeface="Garamond"/>
                <a:cs typeface="Garamond"/>
                <a:sym typeface="Garamond"/>
              </a:rPr>
              <a:t>Nikdy nelze člověka omezit v běžných záležitostech </a:t>
            </a:r>
            <a:br>
              <a:rPr lang="cs-CZ" sz="25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500">
                <a:latin typeface="Garamond"/>
                <a:ea typeface="Garamond"/>
                <a:cs typeface="Garamond"/>
                <a:sym typeface="Garamond"/>
              </a:rPr>
              <a:t>každodenního života</a:t>
            </a:r>
            <a:endParaRPr sz="25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500">
                <a:latin typeface="Garamond"/>
                <a:ea typeface="Garamond"/>
                <a:cs typeface="Garamond"/>
                <a:sym typeface="Garamond"/>
              </a:rPr>
              <a:t>O omezení svéprávnosti rozhoduje vždy soud</a:t>
            </a:r>
            <a:endParaRPr sz="25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29"/>
          <p:cNvSpPr txBox="1"/>
          <p:nvPr>
            <p:ph type="title"/>
          </p:nvPr>
        </p:nvSpPr>
        <p:spPr>
          <a:xfrm>
            <a:off x="7219128" y="116036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eague Spartan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Omezení svéprávnosti:</a:t>
            </a:r>
            <a:b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 to znamená?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5627075" y="3765175"/>
            <a:ext cx="6482100" cy="23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2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 rámci řízení je jmenován soudní znalec</a:t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2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Trvání na 3/5 let, poté přezkum</a:t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2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Velmi těžko se svéprávnost vrací zpátky </a:t>
            </a:r>
            <a:endParaRPr b="0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1143453" y="7078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Srovnání jednotlivých typů rozhodování s podporou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5227783" y="6327581"/>
            <a:ext cx="623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Zdroj: Brožura Společnosti pro podporu lidí s mentálním postižením Co teď a co potom? </a:t>
            </a:r>
            <a:endParaRPr b="0"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2222" l="34604" r="34846" t="24658"/>
          <a:stretch/>
        </p:blipFill>
        <p:spPr>
          <a:xfrm>
            <a:off x="384426" y="847753"/>
            <a:ext cx="4593974" cy="5841474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19931" l="30404" r="33434" t="39114"/>
          <a:stretch/>
        </p:blipFill>
        <p:spPr>
          <a:xfrm>
            <a:off x="5460150" y="1593515"/>
            <a:ext cx="5484941" cy="330034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709352" y="1055803"/>
            <a:ext cx="107733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Představte si svoji dceru/svého syna a uvědomte si jednu situaci, kdy se o něčem rozhoduje 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Podívejte se, jak to doma zatím děláte a kdo v okolí člověka připadá v úvahu při poskytování právní (či obdobné) podpory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3" name="Google Shape;173;p7"/>
          <p:cNvSpPr txBox="1"/>
          <p:nvPr>
            <p:ph type="title"/>
          </p:nvPr>
        </p:nvSpPr>
        <p:spPr>
          <a:xfrm>
            <a:off x="1228265" y="5701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 sz="2800">
                <a:latin typeface="Garamond"/>
                <a:ea typeface="Garamond"/>
                <a:cs typeface="Garamond"/>
                <a:sym typeface="Garamond"/>
              </a:rPr>
              <a:t>Jak vybrat vhodnou formu ve vašem případě</a:t>
            </a:r>
            <a:endParaRPr b="1" sz="2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66424" y="5606750"/>
            <a:ext cx="1067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Zdroj: Volně upraveno dle brožury Společnosti pro podporu lidí s mentálním postižením Co teď a co potom? </a:t>
            </a:r>
            <a:endParaRPr b="0"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75" name="Google Shape;175;p7"/>
          <p:cNvGraphicFramePr/>
          <p:nvPr/>
        </p:nvGraphicFramePr>
        <p:xfrm>
          <a:off x="1037375" y="354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{742A06EC-B802-409A-A6F1-930F3127E797}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s-CZ" sz="1400" u="none" cap="none" strike="noStrike"/>
                        <a:t>V čem se rozhoduje 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s-CZ" sz="1400" u="none" cap="none" strike="noStrike"/>
                        <a:t>Jakou potřebuje podporu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s-CZ" sz="1400" u="none" cap="none" strike="noStrike"/>
                        <a:t>Kdo jí/mu pomáhá 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s-CZ" sz="1400" u="none" cap="none" strike="noStrike"/>
                        <a:t>Jaké hrozí riziko 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u="none" cap="none" strike="noStrike"/>
                        <a:t>Chce si koupit televizi.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u="none" cap="none" strike="noStrike"/>
                        <a:t>Potřebuje, aby jí/mu někdo jednoduše předal informace o různých televizích.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u="none" cap="none" strike="noStrike"/>
                        <a:t>Bratr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s-CZ" sz="1400" u="none" cap="none" strike="noStrike"/>
                        <a:t>Koupí něco, co nepotřebuje, utratí moc peněz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7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type="title"/>
          </p:nvPr>
        </p:nvSpPr>
        <p:spPr>
          <a:xfrm>
            <a:off x="1143440" y="552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Jak vybrat vhodnou podporu ve vašem případě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1" name="Google Shape;18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579" l="27666" r="27438" t="24910"/>
          <a:stretch/>
        </p:blipFill>
        <p:spPr>
          <a:xfrm>
            <a:off x="1380900" y="1053337"/>
            <a:ext cx="9430200" cy="47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461818" y="6143745"/>
            <a:ext cx="94303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Zdroj: Brožura Společnosti pro podporu lidí s mentálním postižením Co teď a co potom? </a:t>
            </a:r>
            <a:endParaRPr b="0" i="1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709352" y="1055803"/>
            <a:ext cx="107733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Možné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 oblasti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, ve kterých si říct, jak to nyní děláme a jakou člověk potřebuje k jednání podporu: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nakládání s financemi (majetkem), uzavírání smluv, jednání s úřady a jinými institucemi (např. banka), rozhodování o vlastní léčbě / udělení souhlasu s léčbou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Příklad oblasti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jednání s úřady: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Jak proběhla minulá jednání na úřadě? Co člověk zvládl sám, co s pomocí (a jak pomoc vypadala), co se nepodařilo?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Rozumí tomu, proč má na úřad jít a co se tam bude dít? Co potřebuje k tomu, aby tomu rozuměl a na jednání na úřad byl připravený?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Rozumí na místě tomu, proč tam je a co se má vyřídit? Dokáže říct úředníkovi, co potřebuje nebo proč přišel? Porozumí pokynům a otázkám úředníka? Dokáže se zeptat, když nerozumí? 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Potřebuje pro jednání na úřadě nějakou podporu? Jakou? (mít zde „psychickou“ oporu; někoho, kdo vysvětlí slova úředníka nebo dokumenty jednodušeji; někoho, kdo jedná za něj?)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Umí rozpoznat, že je potřeba na úřadě něco vyřídit? Umí to někomu říct a požádat o pomoc, doprovod?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–"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Chce a má zájem si úřední záležitosti aktivně vyřizovat, např. s podporou? Nebo chce či potřebuje, aby to dělal někdo jiný za něj?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23"/>
          <p:cNvSpPr txBox="1"/>
          <p:nvPr>
            <p:ph type="title"/>
          </p:nvPr>
        </p:nvSpPr>
        <p:spPr>
          <a:xfrm>
            <a:off x="1143390" y="7081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Jak vybrat vhodnou podporu ve vašem případě</a:t>
            </a:r>
            <a:r>
              <a:rPr lang="cs-CZ">
                <a:latin typeface="Garamond"/>
                <a:ea typeface="Garamond"/>
                <a:cs typeface="Garamond"/>
                <a:sym typeface="Garamond"/>
              </a:rPr>
              <a:t> 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idx="1" type="body"/>
          </p:nvPr>
        </p:nvSpPr>
        <p:spPr>
          <a:xfrm>
            <a:off x="930227" y="167453"/>
            <a:ext cx="107733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Noto Sans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Noto Sans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V den 18. narozenin není člověk „automaticky“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nachystaný na veškerá právní jednání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(dobrý start je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přiměřená opatrnost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)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Velká škála neprávních možností, jak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ochránit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své dítě, a zároveň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posílit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jeho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dovednosti a schopnosti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(důvěra, neformální podpora, trénink v rodině, v sociální službě…)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Každý z nás se musí učit hospodaření s penězi (plánování, spoření, limity na účtu, nakládání s kartou, …)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Je normální, že člověk nerozumí textu smluv (ale musí to vědět a zeptat se) 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Je praktické naučit se odmítnout dělat unáhlená jednání (kývnout na lákavou nabídku výhodného mobilního tarifu přes telemarketing, podpis složité smlouvy v bance bez konzultace…)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b="1" sz="2200"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9"/>
          <p:cNvSpPr txBox="1"/>
          <p:nvPr>
            <p:ph type="title"/>
          </p:nvPr>
        </p:nvSpPr>
        <p:spPr>
          <a:xfrm>
            <a:off x="7128378" y="123038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Na co nezapomínat: </a:t>
            </a:r>
            <a:b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Síla „neprávních“ řešení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3547725" y="4730775"/>
            <a:ext cx="8282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 důležité umět si říct o pomoc (není to projev slabosti, ale vyzrálosti), i třeba od sociální služby 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i tak se každému někdy stane, že udělá chybu (tu je ale zásadní přiznat a poučit se pro příště)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1670325" y="2401900"/>
            <a:ext cx="115404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 u="sng">
                <a:latin typeface="Garamond"/>
                <a:ea typeface="Garamond"/>
                <a:cs typeface="Garamond"/>
                <a:sym typeface="Garamond"/>
              </a:rPr>
              <a:t>Co je dobré vědět a s čím počítat</a:t>
            </a: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: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Alternativy ani omezení svéprávnosti automaticky nemusí řešit to, čeho se obáváme </a:t>
            </a:r>
            <a:br>
              <a:rPr lang="cs-CZ">
                <a:latin typeface="Garamond"/>
                <a:ea typeface="Garamond"/>
                <a:cs typeface="Garamond"/>
                <a:sym typeface="Garamond"/>
              </a:rPr>
            </a:br>
            <a:r>
              <a:rPr lang="cs-CZ">
                <a:latin typeface="Garamond"/>
                <a:ea typeface="Garamond"/>
                <a:cs typeface="Garamond"/>
                <a:sym typeface="Garamond"/>
              </a:rPr>
              <a:t>(např. že nevznikne dluh, který bude nutné zaplatit)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Mysleme (přednostně) i na „neprávní“ možnosti </a:t>
            </a:r>
            <a:br>
              <a:rPr lang="cs-CZ">
                <a:latin typeface="Garamond"/>
                <a:ea typeface="Garamond"/>
                <a:cs typeface="Garamond"/>
                <a:sym typeface="Garamond"/>
              </a:rPr>
            </a:br>
            <a:r>
              <a:rPr lang="cs-CZ">
                <a:latin typeface="Garamond"/>
                <a:ea typeface="Garamond"/>
                <a:cs typeface="Garamond"/>
                <a:sym typeface="Garamond"/>
              </a:rPr>
              <a:t>(limity na kartě, omezená hotovost s sebou, nastavení podpory a pravidel v rodině/soc. službě)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Rozhoduje soud – může rozhodnout i jinak, než navrhujeme nebo si přejeme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Cesta z omezené svéprávnosti zpět ke svéprávnosti bývá složitá s nejistým výsledkem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Omezení svéprávnosti může mít širší dopady, než se na první pohled zdá </a:t>
            </a:r>
            <a:br>
              <a:rPr lang="cs-CZ">
                <a:latin typeface="Garamond"/>
                <a:ea typeface="Garamond"/>
                <a:cs typeface="Garamond"/>
                <a:sym typeface="Garamond"/>
              </a:rPr>
            </a:br>
            <a:r>
              <a:rPr lang="cs-CZ">
                <a:latin typeface="Garamond"/>
                <a:ea typeface="Garamond"/>
                <a:cs typeface="Garamond"/>
                <a:sym typeface="Garamond"/>
              </a:rPr>
              <a:t>(provázanost s dalšími předpisy, předpoklady a podmínkami)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201" name="Google Shape;201;p10"/>
          <p:cNvSpPr txBox="1"/>
          <p:nvPr>
            <p:ph type="title"/>
          </p:nvPr>
        </p:nvSpPr>
        <p:spPr>
          <a:xfrm>
            <a:off x="7086978" y="12304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Na co nezapomínat: </a:t>
            </a:r>
            <a:b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Síla „neprávních“ řešení 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671650" y="978025"/>
            <a:ext cx="54204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Hodně jednání vyžaduje trénink, opakování, podporu, vysvětlování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05675" y="403475"/>
            <a:ext cx="10773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1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https://www.cssz.cz/invalidni-duchod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Žádost o přiznání ID lze podat již před 18 narozeninami 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Rodinný příslušník může za svéprávné dítě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požádat s písemným souhlasem oprávněného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a potvrzením lékaře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Tip: Při podání žádosti má každý nárok do žádosti uvést,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k jakému datu spatřuje vznik své invalidity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i="0" sz="2100">
              <a:solidFill>
                <a:srgbClr val="21252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7073153" y="10923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Invalidní důchod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3136250" y="3368225"/>
            <a:ext cx="9180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Zvláštní příjemce důchodu: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Plně svéprávný člověk sám není schopen přijímat výplatu dávek ani s nimi hospodařit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žádost zplnomocněného zástupce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Schvaluje obecní úřad, který má také povinnost kontrolovat povinnost ZP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rgbClr val="212529"/>
                </a:solidFill>
                <a:latin typeface="Garamond"/>
                <a:ea typeface="Garamond"/>
                <a:cs typeface="Garamond"/>
                <a:sym typeface="Garamond"/>
              </a:rPr>
              <a:t>ZP je povinen na žádost oprávněného nebo obecního úřadu, který jej ustanovil,</a:t>
            </a:r>
            <a:br>
              <a:rPr b="0" i="0" lang="cs-CZ" sz="2100" u="none" cap="none" strike="noStrike">
                <a:solidFill>
                  <a:srgbClr val="212529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cs-CZ" sz="2100" u="none" cap="none" strike="noStrike">
                <a:solidFill>
                  <a:srgbClr val="212529"/>
                </a:solidFill>
                <a:latin typeface="Garamond"/>
                <a:ea typeface="Garamond"/>
                <a:cs typeface="Garamond"/>
                <a:sym typeface="Garamond"/>
              </a:rPr>
              <a:t>	podat písemné vyúčtování dávky, která mu byla vyplácena, a to do 1 měsíce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 v pořádku, aby se člověk ze svých příjmů podílel na nákladech na domácnost 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622100" y="3268001"/>
            <a:ext cx="10773300" cy="3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228600" lvl="2" marL="148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Stát hradí </a:t>
            </a:r>
            <a:r>
              <a:rPr b="1"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b="1" i="0" lang="cs-CZ" sz="22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ociální pojištění</a:t>
            </a:r>
            <a:r>
              <a:rPr i="0" lang="cs-CZ" sz="22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Char char="-"/>
            </a:pP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 invalidního důchodu ve III. stupni se doba pobírání důchodu </a:t>
            </a:r>
            <a:b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počítá jako odpracované roky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Char char="-"/>
            </a:pP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</a:t>
            </a:r>
            <a:r>
              <a:rPr i="0" lang="cs-CZ" sz="22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invalidního důchodu v I.</a:t>
            </a: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 II. stupni stát pojištění nehradí, </a:t>
            </a:r>
            <a:b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jedná se o dobrovolné pojištění </a:t>
            </a:r>
            <a:endParaRPr i="0" sz="2200" u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31"/>
          <p:cNvSpPr txBox="1"/>
          <p:nvPr>
            <p:ph type="title"/>
          </p:nvPr>
        </p:nvSpPr>
        <p:spPr>
          <a:xfrm>
            <a:off x="7031753" y="12027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eague Spartan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Zdravotní a sociální pojištění </a:t>
            </a:r>
            <a:b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 dovršení zletilosti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372725" y="331300"/>
            <a:ext cx="5991000" cy="3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Stát hradí </a:t>
            </a:r>
            <a:r>
              <a:rPr b="1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zdravotní pojištění</a:t>
            </a: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-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za osobu, která je závislá na péči jiné osoby ve II.-IV. stupni, a osobě pečující o tuto osobu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-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za osobu, která je invalidní v I., II., i III. stupni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 potřeba předložit potvrzení o přiznání dávky, případně rozhodnutí příslušného úřadu</a:t>
            </a:r>
            <a:b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Formulář VZP (každá pojišťovna má svůj): </a:t>
            </a:r>
            <a:b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cs-CZ" sz="2200" u="sng" cap="none" strike="noStrike">
                <a:solidFill>
                  <a:srgbClr val="1155CC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Přihláška a evidenční list pojištěnce (vzpstatic.cz)</a:t>
            </a: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idx="1" type="body"/>
          </p:nvPr>
        </p:nvSpPr>
        <p:spPr>
          <a:xfrm>
            <a:off x="599050" y="1034375"/>
            <a:ext cx="10773300" cy="5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571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aramond"/>
              <a:buChar char="⮚"/>
            </a:pP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Svéprávnost, omezení svéprávnosti </a:t>
            </a:r>
            <a:br>
              <a:rPr b="1"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a tzv. alternativy omezení svéprávnosti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•"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složité pojmy jednoduše a prakticky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571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aramond"/>
              <a:buChar char="⮚"/>
            </a:pP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Vhodná forma opatření u konkrétního člověka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•"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co zvažovat a podle čeho se rozhodovat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aramond"/>
              <a:buChar char="•"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„neprávní“ opatření a podpora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8" name="Google Shape;78;p6"/>
          <p:cNvSpPr txBox="1"/>
          <p:nvPr>
            <p:ph type="title"/>
          </p:nvPr>
        </p:nvSpPr>
        <p:spPr>
          <a:xfrm>
            <a:off x="7067378" y="10914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 čem to dnes bude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5778900" y="3903075"/>
            <a:ext cx="64131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571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⮚"/>
            </a:pPr>
            <a:r>
              <a:rPr b="1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co dalšího myslet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•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Kdy požádat o invalidní důchod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55600" lvl="1" marL="10287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•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Jak je to s příspěvkem na péči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709352" y="1055803"/>
            <a:ext cx="10773295" cy="546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600">
                <a:latin typeface="Garamond"/>
                <a:ea typeface="Garamond"/>
                <a:cs typeface="Garamond"/>
                <a:sym typeface="Garamond"/>
              </a:rPr>
              <a:t>Podat žádost o příspěvek na péči</a:t>
            </a:r>
            <a:endParaRPr sz="2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600">
                <a:latin typeface="Garamond"/>
                <a:ea typeface="Garamond"/>
                <a:cs typeface="Garamond"/>
                <a:sym typeface="Garamond"/>
              </a:rPr>
              <a:t>Založit bankovní účet </a:t>
            </a:r>
            <a:endParaRPr sz="2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600">
                <a:latin typeface="Garamond"/>
                <a:ea typeface="Garamond"/>
                <a:cs typeface="Garamond"/>
                <a:sym typeface="Garamond"/>
              </a:rPr>
              <a:t>Vyřešit prodej automobilu pořízeného za příspěvek – jednodušší vyřízení</a:t>
            </a:r>
            <a:endParaRPr sz="2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type="title"/>
          </p:nvPr>
        </p:nvSpPr>
        <p:spPr>
          <a:xfrm>
            <a:off x="1143390" y="84635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Na co dalšího myslet před dovršením zletilosti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812" y="2912312"/>
            <a:ext cx="3958673" cy="26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da8bc504c_0_12"/>
          <p:cNvSpPr txBox="1"/>
          <p:nvPr>
            <p:ph idx="1" type="subTitle"/>
          </p:nvPr>
        </p:nvSpPr>
        <p:spPr>
          <a:xfrm>
            <a:off x="2661750" y="2346300"/>
            <a:ext cx="68685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t/>
            </a:r>
            <a:endParaRPr b="1" sz="29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 b="1" sz="4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332"/>
              <a:buNone/>
            </a:pPr>
            <a:r>
              <a:rPr lang="cs-CZ" sz="343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cs-CZ" sz="603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DĚKUJI ZA POZORNOST</a:t>
            </a:r>
            <a:endParaRPr b="1" sz="6030">
              <a:solidFill>
                <a:srgbClr val="99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8661"/>
              <a:buNone/>
            </a:pPr>
            <a:r>
              <a:rPr b="1" lang="cs-CZ" sz="4887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www.terezabartova.cz</a:t>
            </a:r>
            <a:endParaRPr b="1" sz="4887">
              <a:solidFill>
                <a:srgbClr val="99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Google Shape;229;g34da8bc504c_0_12"/>
          <p:cNvSpPr/>
          <p:nvPr/>
        </p:nvSpPr>
        <p:spPr>
          <a:xfrm>
            <a:off x="693903" y="4913745"/>
            <a:ext cx="109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4da8bc504c_0_12"/>
          <p:cNvSpPr txBox="1"/>
          <p:nvPr>
            <p:ph type="ctrTitle"/>
          </p:nvPr>
        </p:nvSpPr>
        <p:spPr>
          <a:xfrm>
            <a:off x="7378650" y="965375"/>
            <a:ext cx="47028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478"/>
              <a:buFont typeface="Open Sans"/>
              <a:buNone/>
            </a:pPr>
            <a:br>
              <a:rPr lang="cs-CZ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24. 4. 2025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Font typeface="Open Sans"/>
              <a:buNone/>
            </a:pP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Seminář pro rodiče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Font typeface="Open Sans"/>
              <a:buNone/>
            </a:pPr>
            <a:r>
              <a:rPr lang="cs-CZ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Vysoké Mýto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2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type="title"/>
          </p:nvPr>
        </p:nvSpPr>
        <p:spPr>
          <a:xfrm>
            <a:off x="709353" y="13976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>
                <a:latin typeface="Garamond"/>
                <a:ea typeface="Garamond"/>
                <a:cs typeface="Garamond"/>
                <a:sym typeface="Garamond"/>
              </a:rPr>
              <a:t>Co se stane, když je synovi / dceři 18?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5,232 Number 18 Stock Photos, Pictures &amp;amp; Royalty-Free Images - iStock" id="85" name="Google Shape;8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225" y="1055800"/>
            <a:ext cx="10834500" cy="5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/>
          <p:nvPr/>
        </p:nvSpPr>
        <p:spPr>
          <a:xfrm>
            <a:off x="1486867" y="4371406"/>
            <a:ext cx="2447637" cy="909746"/>
          </a:xfrm>
          <a:prstGeom prst="wedgeEllipseCallout">
            <a:avLst>
              <a:gd fmla="val 55016" name="adj1"/>
              <a:gd fmla="val -52219" name="adj2"/>
            </a:avLst>
          </a:prstGeom>
          <a:solidFill>
            <a:srgbClr val="FFF2CC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Čeho se bojíte?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344591" y="1302042"/>
            <a:ext cx="2732191" cy="912477"/>
          </a:xfrm>
          <a:prstGeom prst="wedgeEllipseCallout">
            <a:avLst>
              <a:gd fmla="val 61293" name="adj1"/>
              <a:gd fmla="val 34430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 se stane?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729238" y="2884642"/>
            <a:ext cx="2243150" cy="1030156"/>
          </a:xfrm>
          <a:prstGeom prst="wedgeEllipseCallout">
            <a:avLst>
              <a:gd fmla="val 58215" name="adj1"/>
              <a:gd fmla="val -37118" name="adj2"/>
            </a:avLst>
          </a:prstGeom>
          <a:solidFill>
            <a:srgbClr val="E1EFD8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 by se mohlo stát?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2"/>
          <p:cNvSpPr/>
          <p:nvPr/>
        </p:nvSpPr>
        <p:spPr>
          <a:xfrm flipH="1">
            <a:off x="4185845" y="5256571"/>
            <a:ext cx="2267033" cy="1129889"/>
          </a:xfrm>
          <a:prstGeom prst="wedgeEllipseCallout">
            <a:avLst>
              <a:gd fmla="val -22144" name="adj1"/>
              <a:gd fmla="val -108616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co se chcete připravit?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7612682" y="5008418"/>
            <a:ext cx="2884056" cy="1119836"/>
          </a:xfrm>
          <a:prstGeom prst="wedgeEllipseCallout">
            <a:avLst>
              <a:gd fmla="val -61089" name="adj1"/>
              <a:gd fmla="val -86080" name="adj2"/>
            </a:avLst>
          </a:prstGeom>
          <a:solidFill>
            <a:srgbClr val="FFF2CC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Před čím ho/ji chcete ochránit?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706072" y="3051612"/>
            <a:ext cx="2867891" cy="1052946"/>
          </a:xfrm>
          <a:prstGeom prst="wedgeEllipseCallout">
            <a:avLst>
              <a:gd fmla="val -65277" name="adj1"/>
              <a:gd fmla="val 21272" name="adj2"/>
            </a:avLst>
          </a:prstGeom>
          <a:solidFill>
            <a:srgbClr val="DEEDF9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co nechcete přijít?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7994073" y="1209964"/>
            <a:ext cx="2867891" cy="1052946"/>
          </a:xfrm>
          <a:prstGeom prst="wedgeEllipseCallout">
            <a:avLst>
              <a:gd fmla="val -33715" name="adj1"/>
              <a:gd fmla="val 88816" name="adj2"/>
            </a:avLst>
          </a:prstGeom>
          <a:solidFill>
            <a:srgbClr val="E1EFD8"/>
          </a:solidFill>
          <a:ln cap="flat" cmpd="sng" w="12700">
            <a:solidFill>
              <a:srgbClr val="4B7A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co se těšíte?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idx="1" type="body"/>
          </p:nvPr>
        </p:nvSpPr>
        <p:spPr>
          <a:xfrm>
            <a:off x="262025" y="882675"/>
            <a:ext cx="66201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15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Svéprávnost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= možnost sám právně jednat a nést všechny následky 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339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 txBox="1"/>
          <p:nvPr>
            <p:ph type="title"/>
          </p:nvPr>
        </p:nvSpPr>
        <p:spPr>
          <a:xfrm>
            <a:off x="6992450" y="1034400"/>
            <a:ext cx="5282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Svéprávnost a právní jednání</a:t>
            </a:r>
            <a:endParaRPr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8149" y="3189808"/>
            <a:ext cx="2503054" cy="25198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1220525" y="2385950"/>
            <a:ext cx="4703100" cy="3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Která ze situací dole jsou podle vás právním jednáním, a která ne?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69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podepisovat smlouvy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69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sepsat závěť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69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mít vztah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69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AutoNum type="arabicPeriod"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uzavřít manželství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827125" y="3420375"/>
            <a:ext cx="34893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5.	požádat o sociální dávky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6.	koupit si svačinu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7.	vzít si úvěr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8.	jet na výlet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709350" y="1743400"/>
            <a:ext cx="10776000" cy="4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032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"/>
              <a:buNone/>
            </a:pPr>
            <a:r>
              <a:t/>
            </a:r>
            <a:endParaRPr sz="22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800">
                <a:latin typeface="Garamond"/>
                <a:ea typeface="Garamond"/>
                <a:cs typeface="Garamond"/>
                <a:sym typeface="Garamond"/>
              </a:rPr>
              <a:t>Smlouva o nápomoci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800">
                <a:latin typeface="Garamond"/>
                <a:ea typeface="Garamond"/>
                <a:cs typeface="Garamond"/>
                <a:sym typeface="Garamond"/>
              </a:rPr>
              <a:t>Zastoupení členem domácnosti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800">
                <a:latin typeface="Garamond"/>
                <a:ea typeface="Garamond"/>
                <a:cs typeface="Garamond"/>
                <a:sym typeface="Garamond"/>
              </a:rPr>
              <a:t>Opatrovník bez omezení svéprávnosti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800">
                <a:latin typeface="Garamond"/>
                <a:ea typeface="Garamond"/>
                <a:cs typeface="Garamond"/>
                <a:sym typeface="Garamond"/>
              </a:rPr>
              <a:t>Opatrovník s omezením svéprávnosti 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 txBox="1"/>
          <p:nvPr>
            <p:ph type="title"/>
          </p:nvPr>
        </p:nvSpPr>
        <p:spPr>
          <a:xfrm>
            <a:off x="7026053" y="1055810"/>
            <a:ext cx="9905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lang="cs-CZ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Nástroje rozhodování s podporou</a:t>
            </a:r>
            <a:endParaRPr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59461a77e_0_1"/>
          <p:cNvSpPr txBox="1"/>
          <p:nvPr>
            <p:ph type="title"/>
          </p:nvPr>
        </p:nvSpPr>
        <p:spPr>
          <a:xfrm>
            <a:off x="7177728" y="1258588"/>
            <a:ext cx="9905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Smlouva o nápomoci </a:t>
            </a:r>
            <a:b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(§45-48 OZ)</a:t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g1859461a77e_0_1"/>
          <p:cNvSpPr txBox="1"/>
          <p:nvPr>
            <p:ph idx="1" type="body"/>
          </p:nvPr>
        </p:nvSpPr>
        <p:spPr>
          <a:xfrm>
            <a:off x="-239268" y="715738"/>
            <a:ext cx="10401600" cy="3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Dohoda mezi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podpůrcem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podporovaným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schválená soudem o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pomoci </a:t>
            </a:r>
            <a:br>
              <a:rPr b="1"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v dohodnutých oblastech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Člověk je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plně svéprávný</a:t>
            </a:r>
            <a:endParaRPr b="1"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Duševní porucha člověku působí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obtíže 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při rozhodování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(a zároveň se podporou dokáže rozhodnout)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Člověk musí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sám osobně jednat</a:t>
            </a:r>
            <a:endParaRPr b="1"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Podpůrce má </a:t>
            </a:r>
            <a:r>
              <a:rPr b="1" lang="cs-CZ" sz="2200">
                <a:latin typeface="Garamond"/>
                <a:ea typeface="Garamond"/>
                <a:cs typeface="Garamond"/>
                <a:sym typeface="Garamond"/>
              </a:rPr>
              <a:t>právo být přítomen</a:t>
            </a: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, </a:t>
            </a:r>
            <a:br>
              <a:rPr lang="cs-CZ" sz="22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200">
                <a:latin typeface="Garamond"/>
                <a:ea typeface="Garamond"/>
                <a:cs typeface="Garamond"/>
                <a:sym typeface="Garamond"/>
              </a:rPr>
              <a:t>poskytuje povinnou radu </a:t>
            </a:r>
            <a:endParaRPr b="1"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4" name="Google Shape;114;g1859461a77e_0_1"/>
          <p:cNvSpPr txBox="1"/>
          <p:nvPr/>
        </p:nvSpPr>
        <p:spPr>
          <a:xfrm>
            <a:off x="3794230" y="4282968"/>
            <a:ext cx="7830000" cy="207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Prakticky je dobré vědět:</a:t>
            </a:r>
            <a:endParaRPr b="0" i="0" sz="17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Nejnižší míra podpory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Člověk je aktivní, nebojí se sám jednat a do situací vstupovat</a:t>
            </a:r>
            <a:endParaRPr b="0" i="0" sz="17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Ochotně si řekne o radu, pomoc, doprovod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 soudu člověk zvládne říct, že chce nápomoc, a pochopí její princip</a:t>
            </a:r>
            <a:endParaRPr b="0" i="0" sz="17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" name="Google Shape;115;g1859461a77e_0_1"/>
          <p:cNvSpPr txBox="1"/>
          <p:nvPr/>
        </p:nvSpPr>
        <p:spPr>
          <a:xfrm>
            <a:off x="5806375" y="3015213"/>
            <a:ext cx="60549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Podpůrce má </a:t>
            </a:r>
            <a:r>
              <a:rPr b="1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právo namítat</a:t>
            </a:r>
            <a:r>
              <a:rPr b="0" i="0" lang="cs-CZ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neplatnost právního jednání (podporovaný si způsobil závažnou újmu, neporadil se s podpůrcem apod.)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7081178" y="1290238"/>
            <a:ext cx="9905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Zastoupení členem domácnosti </a:t>
            </a:r>
            <a:b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(§49-54 OZ)</a:t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5"/>
          <p:cNvSpPr txBox="1"/>
          <p:nvPr>
            <p:ph idx="2" type="body"/>
          </p:nvPr>
        </p:nvSpPr>
        <p:spPr>
          <a:xfrm>
            <a:off x="69000" y="220875"/>
            <a:ext cx="105036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Obdoba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plné moci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, o které rozhoduje soud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Člověk je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plně svéprávný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Duševní porucha člověku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brání 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samostatně právně jednat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Zástupce je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osoba příbuzná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nebo sdílí s člověkem alespoň 3 roky společnou domácnost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Zástupce (ev. zástupci) se zastupováním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souhlasí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a zastoupený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neprojeví nesouhlas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Vztahuje se na obvyklé záležitosti odpovídající životním poměrům zastoupeného (pravidelné platby, přebírání pošty, smlouvy o soc. službách…) + nakládání s peněžními prostředky na účtu do částky životního minima (3 860,- Kč)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Právo zástupce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namítat neplatnost právního jednání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, kterým si člověk způsobil újmu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7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3785430" y="4573259"/>
            <a:ext cx="6984000" cy="1985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Prakticky je dobré vědět:</a:t>
            </a:r>
            <a:endParaRPr b="0" i="0" sz="20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Vyšší míra podpory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Člověk může být pasivní - zástupce jedná sám, kde je třeba </a:t>
            </a:r>
            <a:endParaRPr b="0" i="0" sz="20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 každodenní běžné záležitosti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 soudu se člověk nebrání </a:t>
            </a:r>
            <a:endParaRPr b="0" i="0" sz="20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59461a77e_1_1"/>
          <p:cNvSpPr txBox="1"/>
          <p:nvPr>
            <p:ph type="title"/>
          </p:nvPr>
        </p:nvSpPr>
        <p:spPr>
          <a:xfrm>
            <a:off x="6998478" y="1289466"/>
            <a:ext cx="9905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Opatrovník </a:t>
            </a:r>
            <a:b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bez omezení svéprávnosti </a:t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g1859461a77e_1_1"/>
          <p:cNvSpPr txBox="1"/>
          <p:nvPr>
            <p:ph idx="3" type="body"/>
          </p:nvPr>
        </p:nvSpPr>
        <p:spPr>
          <a:xfrm>
            <a:off x="370117" y="822977"/>
            <a:ext cx="10624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cs-CZ" sz="2000">
                <a:latin typeface="Garamond"/>
                <a:ea typeface="Garamond"/>
                <a:cs typeface="Garamond"/>
                <a:sym typeface="Garamond"/>
              </a:rPr>
              <a:t>a) Osoba příbuzná nebo jiná osoba blízká</a:t>
            </a:r>
            <a:br>
              <a:rPr b="1"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000">
                <a:latin typeface="Garamond"/>
                <a:ea typeface="Garamond"/>
                <a:cs typeface="Garamond"/>
                <a:sym typeface="Garamond"/>
              </a:rPr>
              <a:t>b) Veřejný opatrovník (pověřený pracovník obce)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g1859461a77e_1_1"/>
          <p:cNvSpPr txBox="1"/>
          <p:nvPr>
            <p:ph idx="1" type="body"/>
          </p:nvPr>
        </p:nvSpPr>
        <p:spPr>
          <a:xfrm>
            <a:off x="244567" y="1397577"/>
            <a:ext cx="108753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Člověk je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svéprávný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Rozhoduje soud na návrh (zpravidla samotného člověka),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člověk musí souhlasit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Potíže při správě jmění nebo hájení práv (tj. i v „neběžných“ záležitostech)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Opatrovník s opatrovancem jednají zpravidla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společně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, pokud jedná opatrovník sám, jedná v souladu s vůlí (pokyny) opatrovaného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Zpráva soudu se nepředkládá (pokud tak soud neurčí)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Pravidelný přezkum soudem neprobíhá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7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0" name="Google Shape;130;g1859461a77e_1_1"/>
          <p:cNvSpPr txBox="1"/>
          <p:nvPr/>
        </p:nvSpPr>
        <p:spPr>
          <a:xfrm>
            <a:off x="4590024" y="4613968"/>
            <a:ext cx="61419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Prakticky je dobré vědět: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Vyšší míra podpory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Opatrovník má širší kompetence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Například při kolísavém zdravotním stavu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59461a77e_2_0"/>
          <p:cNvSpPr txBox="1"/>
          <p:nvPr>
            <p:ph type="title"/>
          </p:nvPr>
        </p:nvSpPr>
        <p:spPr>
          <a:xfrm>
            <a:off x="7301828" y="1289416"/>
            <a:ext cx="99051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Opatrovník </a:t>
            </a:r>
            <a:b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 omezením svéprávnosti </a:t>
            </a:r>
            <a:b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(§ 55-65 OZ) </a:t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6" name="Google Shape;136;g1859461a77e_2_0"/>
          <p:cNvSpPr txBox="1"/>
          <p:nvPr>
            <p:ph idx="3" type="body"/>
          </p:nvPr>
        </p:nvSpPr>
        <p:spPr>
          <a:xfrm>
            <a:off x="341965" y="980336"/>
            <a:ext cx="10302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1" lang="cs-CZ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a) Osoba příbuzná nebo jiná osoba blízká </a:t>
            </a:r>
            <a:br>
              <a:rPr b="1" lang="cs-CZ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b) Veřejný opatrovník (pověřený pracovník obce)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g1859461a77e_2_0"/>
          <p:cNvSpPr txBox="1"/>
          <p:nvPr>
            <p:ph idx="1" type="body"/>
          </p:nvPr>
        </p:nvSpPr>
        <p:spPr>
          <a:xfrm>
            <a:off x="189414" y="1454321"/>
            <a:ext cx="108753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Soud omezí svéprávnost člověka,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pokud mu duševní porucha, která není jen přechodná, </a:t>
            </a:r>
            <a:br>
              <a:rPr lang="cs-CZ" sz="21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brání právně jednat</a:t>
            </a: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 a zároveň mu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hrozí závažná újma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Soud </a:t>
            </a: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vymezí oblasti a rozsah omezení 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V těchto situacích za člověka jedná opatrovník (v souladu s jeho vůlí a v jeho prospěch)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sz="2100">
                <a:latin typeface="Garamond"/>
                <a:ea typeface="Garamond"/>
                <a:cs typeface="Garamond"/>
                <a:sym typeface="Garamond"/>
              </a:rPr>
              <a:t>Člověk jakéhokoli omezení vždy může jednat v záležitostech běžného života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cs-CZ" sz="2100">
                <a:latin typeface="Garamond"/>
                <a:ea typeface="Garamond"/>
                <a:cs typeface="Garamond"/>
                <a:sym typeface="Garamond"/>
              </a:rPr>
              <a:t>Pravidelný přezkum soudem po 3 nebo 5 letech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g1859461a77e_2_0"/>
          <p:cNvSpPr txBox="1"/>
          <p:nvPr/>
        </p:nvSpPr>
        <p:spPr>
          <a:xfrm>
            <a:off x="3765111" y="4184448"/>
            <a:ext cx="8176200" cy="213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Prakticky je dobré vědět: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Člověk je omezen nejen rozsudkem, ale i dalšími zákony (datová schránka, Živnostenský list, rodičovská odpovědnost, …)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Při nevýhodných smlouvách je třeba se o nich dozvědět a zneplatňovat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Opatrovník stejně nemůže vše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Těžko se vrací zpět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9" name="Google Shape;139;g1859461a77e_2_0"/>
          <p:cNvSpPr txBox="1"/>
          <p:nvPr/>
        </p:nvSpPr>
        <p:spPr>
          <a:xfrm>
            <a:off x="7837300" y="3298425"/>
            <a:ext cx="579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2022-03-22T07:40:08Z</dcterms:created>
  <dc:creator>Uživatel</dc:creator>
</cp:coreProperties>
</file>